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57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1C6EE-F836-46F0-902D-ACFDFDD199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786AF4-8E61-456C-BB1D-BB2035A2BB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A281C-3F41-4DD3-B75E-0AD5B540B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51EB7-756C-4A29-96A8-018A07DE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74431-52E7-4C61-95D0-BE872F9D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86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330E6-6DE1-4755-A722-C7E09B4F4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849365-F00F-4C8B-9975-4DEB83477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CB511-5AD5-4E9E-8F00-52274F613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C3CE3-91D8-4EA9-84C5-D1308652E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81C48-D554-4046-B6A7-43CD63AF9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37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301BF3-0B5E-4BFC-85C3-CF9E4C15F6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534AEB-0FB8-4AAC-B115-887E6F0EC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55CD8-26C0-4F5F-8CEE-CD3405C603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2CC46-C3FA-4A10-BE91-CBB605F83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38FA4-19A1-4613-9EED-381D0AB9A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72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534A4-3883-4E95-97C8-0C6FD8B57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7AA0B-B29A-489D-BC5C-87AB432D0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FAE56-7968-466E-AEFC-AD354A622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6A2B4-8846-4C63-836B-D4142CA4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E5E2E-A96E-401E-AE05-CADD5594A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D5A18-6900-4911-B412-C1C8744DD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18924-4EC1-4CB9-BB1B-ADDE80D48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F264F-94BE-4076-83C9-1001E1CB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686147-50B5-49EF-818E-6F899972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C4750-C9CF-4207-ACA5-E9B9708B9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522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1B65E-5351-4FC0-AA80-81FADAFBE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3B5DC-5958-4AF1-8288-3E3AD4C9DE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4C7BE-5121-4847-80E0-136701E3D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E75F1-5596-4A64-BE64-7C1211C83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0B5BF-9453-4EC5-BD06-6A8D3606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6D38E-36F4-4A5F-BD4C-49251A272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16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BF9F9-F5FE-42BA-BC2C-0E611338F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F4405-F47F-4D6D-A6D3-205929001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194D38-D546-476E-AD14-FE382164E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3311FA-7C9D-42CE-9918-90992CC558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89B7C0-4476-4137-BB75-1234368997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911D39-94F7-491E-A869-6AAB52F34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A9E752-D115-4E7C-9378-981BDE70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DF0832-7E76-4620-8CB2-A50F484E9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2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6CB03-B5CF-4F55-903D-6D95CAA38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212369-0B92-4CB8-9FE7-1309C35A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4A5A6-2B98-4C90-9052-9C2E3529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05D54B-9279-4181-AB72-EDC03A1D2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9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2C3459-83D6-4D91-A7A8-05496317D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F7B95-B557-484D-8020-359F6180C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8854F-7B05-4F9B-B09C-B12BCC6B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48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620CB-11E4-4CA9-90CB-BE348B13B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6E8C4-FC3F-4B91-B39D-254FBB54F4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DAEAD1-453B-4365-BB65-6B95FFE33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CD6E88-B2C4-43BA-B02F-69C1E238F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770AF3-9FC1-443B-AD65-26F2BB870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A5059-139D-41A4-A23B-61F848FD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51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81BBE-0E3F-4250-914C-4A2E93D26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3A2C0D-B01F-4739-9E68-6DF1D71ADC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DBCDB9-0CB9-4F33-90B5-112EF327FE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D6F5C1-D4E5-4A2E-8D25-6A48921C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64831-3EA7-4421-9B79-CC8E27CE9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9D76C-CB65-4C9D-9F2A-ABD86EE0A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02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C31BEF-B642-4AAF-9994-F30F33BD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FEB74-839A-498C-BD6A-FF2661D00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3194C-3E50-42D1-9E96-229791DC1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FD279-6E59-4E74-8023-553773EC0AC3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3E67A-9A88-4455-BC05-8808300ED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AE89E-F76E-4C51-A303-00C485A4A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8AF33-68C2-4F6A-A5B7-C1EF177B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732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80D4CC-830D-4DE0-89F3-1FF5EA3F507E}"/>
              </a:ext>
            </a:extLst>
          </p:cNvPr>
          <p:cNvSpPr txBox="1"/>
          <p:nvPr/>
        </p:nvSpPr>
        <p:spPr>
          <a:xfrm>
            <a:off x="225631" y="190006"/>
            <a:ext cx="11452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Exercise (to be discussed during the oral examination): dynamic analysis of a car chassis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9389FB-C9D4-46B8-BA84-9B06CC4A4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5469" y="1145220"/>
            <a:ext cx="6802959" cy="49031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A71AB8-8649-41D5-BCF5-5AB98A65FF0E}"/>
              </a:ext>
            </a:extLst>
          </p:cNvPr>
          <p:cNvSpPr txBox="1"/>
          <p:nvPr/>
        </p:nvSpPr>
        <p:spPr>
          <a:xfrm>
            <a:off x="225631" y="1145220"/>
            <a:ext cx="41326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Objective</a:t>
            </a:r>
            <a:r>
              <a:rPr lang="en-GB" sz="1400" dirty="0"/>
              <a:t>: evaluate the natural frequencies and the accelerations sensed by the passengers due to frequency-dependent loads applied to the suspensions.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23149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80D4CC-830D-4DE0-89F3-1FF5EA3F507E}"/>
              </a:ext>
            </a:extLst>
          </p:cNvPr>
          <p:cNvSpPr txBox="1"/>
          <p:nvPr/>
        </p:nvSpPr>
        <p:spPr>
          <a:xfrm>
            <a:off x="225631" y="190006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Applied Loads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CD94F4-0806-4F7E-B78A-C58414D6A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936" y="590116"/>
            <a:ext cx="8750127" cy="619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96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80D4CC-830D-4DE0-89F3-1FF5EA3F507E}"/>
              </a:ext>
            </a:extLst>
          </p:cNvPr>
          <p:cNvSpPr txBox="1"/>
          <p:nvPr/>
        </p:nvSpPr>
        <p:spPr>
          <a:xfrm>
            <a:off x="225631" y="190006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Input points (suspensions)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8140D3-403B-47A5-8CE7-B0A635330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221" y="972969"/>
            <a:ext cx="3662100" cy="5695025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8B87600-9B55-4BCC-8D2A-68CF57290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837079"/>
              </p:ext>
            </p:extLst>
          </p:nvPr>
        </p:nvGraphicFramePr>
        <p:xfrm>
          <a:off x="332163" y="1056443"/>
          <a:ext cx="2743828" cy="1264474"/>
        </p:xfrm>
        <a:graphic>
          <a:graphicData uri="http://schemas.openxmlformats.org/drawingml/2006/table">
            <a:tbl>
              <a:tblPr/>
              <a:tblGrid>
                <a:gridCol w="1371914">
                  <a:extLst>
                    <a:ext uri="{9D8B030D-6E8A-4147-A177-3AD203B41FA5}">
                      <a16:colId xmlns:a16="http://schemas.microsoft.com/office/drawing/2014/main" val="1097197955"/>
                    </a:ext>
                  </a:extLst>
                </a:gridCol>
                <a:gridCol w="1371914">
                  <a:extLst>
                    <a:ext uri="{9D8B030D-6E8A-4147-A177-3AD203B41FA5}">
                      <a16:colId xmlns:a16="http://schemas.microsoft.com/office/drawing/2014/main" val="3805975021"/>
                    </a:ext>
                  </a:extLst>
                </a:gridCol>
              </a:tblGrid>
              <a:tr h="2603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Input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Node ID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09919"/>
                  </a:ext>
                </a:extLst>
              </a:tr>
              <a:tr h="247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26713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65272"/>
                  </a:ext>
                </a:extLst>
              </a:tr>
              <a:tr h="247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254397"/>
                  </a:ext>
                </a:extLst>
              </a:tr>
              <a:tr h="247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896869"/>
                  </a:ext>
                </a:extLst>
              </a:tr>
              <a:tr h="2603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106584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3537903-3330-4D69-8FEE-DFCB3D45A1B2}"/>
              </a:ext>
            </a:extLst>
          </p:cNvPr>
          <p:cNvSpPr txBox="1"/>
          <p:nvPr/>
        </p:nvSpPr>
        <p:spPr>
          <a:xfrm>
            <a:off x="332163" y="2787244"/>
            <a:ext cx="381370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All four loads are applied on the +Z direction;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Loads are imported from the files: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400" i="1" dirty="0"/>
              <a:t>susp_att_BL.txt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400" i="1" dirty="0"/>
              <a:t>susp_att_BR.txt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400" i="1" dirty="0"/>
              <a:t>susp_att_FL.txt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400" i="1" dirty="0"/>
              <a:t>susp_att_FR.txt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Use the selection filter to select the nodes;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Using the normal view, some points may not be visible: rotate the view to see them.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D3C7D2-64AD-4982-954C-AFDFB1B94212}"/>
              </a:ext>
            </a:extLst>
          </p:cNvPr>
          <p:cNvSpPr txBox="1"/>
          <p:nvPr/>
        </p:nvSpPr>
        <p:spPr>
          <a:xfrm>
            <a:off x="7261935" y="5700365"/>
            <a:ext cx="417249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EB2B23-E2F0-41FD-9C79-F167DA9E59FE}"/>
              </a:ext>
            </a:extLst>
          </p:cNvPr>
          <p:cNvSpPr txBox="1"/>
          <p:nvPr/>
        </p:nvSpPr>
        <p:spPr>
          <a:xfrm>
            <a:off x="4614623" y="5700365"/>
            <a:ext cx="417249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42CF2E-6954-4BE1-BE0D-303EB9362D1B}"/>
              </a:ext>
            </a:extLst>
          </p:cNvPr>
          <p:cNvSpPr txBox="1"/>
          <p:nvPr/>
        </p:nvSpPr>
        <p:spPr>
          <a:xfrm>
            <a:off x="7261935" y="1732037"/>
            <a:ext cx="417249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FF69F6-BDC9-4178-A9BD-D3DA43CE3E5D}"/>
              </a:ext>
            </a:extLst>
          </p:cNvPr>
          <p:cNvSpPr txBox="1"/>
          <p:nvPr/>
        </p:nvSpPr>
        <p:spPr>
          <a:xfrm>
            <a:off x="4614623" y="1732037"/>
            <a:ext cx="417249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FR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69D4E8-1B65-4513-ABEF-890AB6C32CD1}"/>
              </a:ext>
            </a:extLst>
          </p:cNvPr>
          <p:cNvSpPr/>
          <p:nvPr/>
        </p:nvSpPr>
        <p:spPr>
          <a:xfrm>
            <a:off x="6874967" y="1438184"/>
            <a:ext cx="882354" cy="8827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262A0BD-C729-4DB9-B767-03A1EE51FD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4518" y="1225119"/>
            <a:ext cx="2135892" cy="19706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0902558-5CE1-47E8-8173-ACD6C424C821}"/>
              </a:ext>
            </a:extLst>
          </p:cNvPr>
          <p:cNvCxnSpPr>
            <a:cxnSpLocks/>
            <a:stCxn id="20" idx="6"/>
          </p:cNvCxnSpPr>
          <p:nvPr/>
        </p:nvCxnSpPr>
        <p:spPr>
          <a:xfrm>
            <a:off x="7757321" y="1879551"/>
            <a:ext cx="907197" cy="1602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521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80D4CC-830D-4DE0-89F3-1FF5EA3F507E}"/>
              </a:ext>
            </a:extLst>
          </p:cNvPr>
          <p:cNvSpPr txBox="1"/>
          <p:nvPr/>
        </p:nvSpPr>
        <p:spPr>
          <a:xfrm>
            <a:off x="225631" y="190006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File structure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D0B041-B78B-4CE3-8F66-52F678F34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3321" y="1339340"/>
            <a:ext cx="5173552" cy="52043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02EBAD6-CBCF-4327-9DDE-27342655A12A}"/>
              </a:ext>
            </a:extLst>
          </p:cNvPr>
          <p:cNvSpPr/>
          <p:nvPr/>
        </p:nvSpPr>
        <p:spPr>
          <a:xfrm>
            <a:off x="225631" y="833627"/>
            <a:ext cx="31301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File: </a:t>
            </a:r>
            <a:r>
              <a:rPr lang="en-GB" sz="1400" i="1" dirty="0"/>
              <a:t>susp_att_FL.txt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D48B14A-4129-4127-A56B-901DA097E2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815747"/>
              </p:ext>
            </p:extLst>
          </p:nvPr>
        </p:nvGraphicFramePr>
        <p:xfrm>
          <a:off x="306835" y="1339340"/>
          <a:ext cx="3901181" cy="1039173"/>
        </p:xfrm>
        <a:graphic>
          <a:graphicData uri="http://schemas.openxmlformats.org/drawingml/2006/table">
            <a:tbl>
              <a:tblPr/>
              <a:tblGrid>
                <a:gridCol w="1305637">
                  <a:extLst>
                    <a:ext uri="{9D8B030D-6E8A-4147-A177-3AD203B41FA5}">
                      <a16:colId xmlns:a16="http://schemas.microsoft.com/office/drawing/2014/main" val="3071110440"/>
                    </a:ext>
                  </a:extLst>
                </a:gridCol>
                <a:gridCol w="1297772">
                  <a:extLst>
                    <a:ext uri="{9D8B030D-6E8A-4147-A177-3AD203B41FA5}">
                      <a16:colId xmlns:a16="http://schemas.microsoft.com/office/drawing/2014/main" val="1164589880"/>
                    </a:ext>
                  </a:extLst>
                </a:gridCol>
                <a:gridCol w="1297772">
                  <a:extLst>
                    <a:ext uri="{9D8B030D-6E8A-4147-A177-3AD203B41FA5}">
                      <a16:colId xmlns:a16="http://schemas.microsoft.com/office/drawing/2014/main" val="1078087287"/>
                    </a:ext>
                  </a:extLst>
                </a:gridCol>
              </a:tblGrid>
              <a:tr h="3223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 #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Quantity</a:t>
                      </a:r>
                    </a:p>
                  </a:txBody>
                  <a:tcPr marL="86319" marR="86319" marT="43160" marB="4316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740388"/>
                  </a:ext>
                </a:extLst>
              </a:tr>
              <a:tr h="2350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Frequency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[Hz]</a:t>
                      </a:r>
                    </a:p>
                  </a:txBody>
                  <a:tcPr marL="11751" marR="11751" marT="1175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649442"/>
                  </a:ext>
                </a:extLst>
              </a:tr>
              <a:tr h="2350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Amplitude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[N]</a:t>
                      </a:r>
                    </a:p>
                  </a:txBody>
                  <a:tcPr marL="11751" marR="11751" marT="1175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4024474"/>
                  </a:ext>
                </a:extLst>
              </a:tr>
              <a:tr h="24676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</a:p>
                  </a:txBody>
                  <a:tcPr marL="11751" marR="11751" marT="117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[deg]</a:t>
                      </a:r>
                    </a:p>
                  </a:txBody>
                  <a:tcPr marL="11751" marR="11751" marT="1175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601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206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80D4CC-830D-4DE0-89F3-1FF5EA3F507E}"/>
              </a:ext>
            </a:extLst>
          </p:cNvPr>
          <p:cNvSpPr txBox="1"/>
          <p:nvPr/>
        </p:nvSpPr>
        <p:spPr>
          <a:xfrm>
            <a:off x="225631" y="190006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Response points (seats)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1B6010-36DD-4335-9150-BF5C61C98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163" y="607636"/>
            <a:ext cx="7473674" cy="606035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6D1E40C-E408-417A-8DF6-DFB6A2AB68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947094"/>
              </p:ext>
            </p:extLst>
          </p:nvPr>
        </p:nvGraphicFramePr>
        <p:xfrm>
          <a:off x="332163" y="1056443"/>
          <a:ext cx="2743828" cy="1264474"/>
        </p:xfrm>
        <a:graphic>
          <a:graphicData uri="http://schemas.openxmlformats.org/drawingml/2006/table">
            <a:tbl>
              <a:tblPr/>
              <a:tblGrid>
                <a:gridCol w="1371914">
                  <a:extLst>
                    <a:ext uri="{9D8B030D-6E8A-4147-A177-3AD203B41FA5}">
                      <a16:colId xmlns:a16="http://schemas.microsoft.com/office/drawing/2014/main" val="1097197955"/>
                    </a:ext>
                  </a:extLst>
                </a:gridCol>
                <a:gridCol w="1371914">
                  <a:extLst>
                    <a:ext uri="{9D8B030D-6E8A-4147-A177-3AD203B41FA5}">
                      <a16:colId xmlns:a16="http://schemas.microsoft.com/office/drawing/2014/main" val="3805975021"/>
                    </a:ext>
                  </a:extLst>
                </a:gridCol>
              </a:tblGrid>
              <a:tr h="2603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Seat #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Node ID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B9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109919"/>
                  </a:ext>
                </a:extLst>
              </a:tr>
              <a:tr h="247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25171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365272"/>
                  </a:ext>
                </a:extLst>
              </a:tr>
              <a:tr h="247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10445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254397"/>
                  </a:ext>
                </a:extLst>
              </a:tr>
              <a:tr h="2479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20197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6896869"/>
                  </a:ext>
                </a:extLst>
              </a:tr>
              <a:tr h="2603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5386</a:t>
                      </a:r>
                    </a:p>
                  </a:txBody>
                  <a:tcPr marL="12397" marR="12397" marT="123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410658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C9ED28B-B743-4401-BD4E-2D28C422ECAB}"/>
              </a:ext>
            </a:extLst>
          </p:cNvPr>
          <p:cNvSpPr txBox="1"/>
          <p:nvPr/>
        </p:nvSpPr>
        <p:spPr>
          <a:xfrm>
            <a:off x="6693765" y="4163627"/>
            <a:ext cx="33735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DF3BC4-21C6-4A29-B1AC-B71498F82934}"/>
              </a:ext>
            </a:extLst>
          </p:cNvPr>
          <p:cNvSpPr txBox="1"/>
          <p:nvPr/>
        </p:nvSpPr>
        <p:spPr>
          <a:xfrm>
            <a:off x="4910833" y="3525915"/>
            <a:ext cx="33735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13D68F-074A-4AF8-AFFD-7CCC0664E9D8}"/>
              </a:ext>
            </a:extLst>
          </p:cNvPr>
          <p:cNvSpPr txBox="1"/>
          <p:nvPr/>
        </p:nvSpPr>
        <p:spPr>
          <a:xfrm>
            <a:off x="7204163" y="2902428"/>
            <a:ext cx="33735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1987B0-6954-4FEC-AADD-19CCDDCB4726}"/>
              </a:ext>
            </a:extLst>
          </p:cNvPr>
          <p:cNvSpPr txBox="1"/>
          <p:nvPr/>
        </p:nvSpPr>
        <p:spPr>
          <a:xfrm>
            <a:off x="5758650" y="2533096"/>
            <a:ext cx="33735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181377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80D4CC-830D-4DE0-89F3-1FF5EA3F507E}"/>
              </a:ext>
            </a:extLst>
          </p:cNvPr>
          <p:cNvSpPr txBox="1"/>
          <p:nvPr/>
        </p:nvSpPr>
        <p:spPr>
          <a:xfrm>
            <a:off x="225631" y="190006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Modal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7723BF-E8BB-4419-BD4B-8CB1107AB44E}"/>
              </a:ext>
            </a:extLst>
          </p:cNvPr>
          <p:cNvSpPr txBox="1"/>
          <p:nvPr/>
        </p:nvSpPr>
        <p:spPr>
          <a:xfrm>
            <a:off x="225631" y="638847"/>
            <a:ext cx="8518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Requests </a:t>
            </a:r>
            <a:r>
              <a:rPr lang="en-GB" sz="1400" b="1" dirty="0"/>
              <a:t>natural frequencies </a:t>
            </a:r>
            <a:r>
              <a:rPr lang="en-GB" sz="1400" dirty="0"/>
              <a:t>and </a:t>
            </a:r>
            <a:r>
              <a:rPr lang="en-GB" sz="1400" b="1" dirty="0"/>
              <a:t>mode shapes</a:t>
            </a:r>
            <a:r>
              <a:rPr lang="en-GB" sz="1400" dirty="0"/>
              <a:t> between 20 Hz and 150 Hz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9F4732-70F9-496F-A115-993C0543388C}"/>
              </a:ext>
            </a:extLst>
          </p:cNvPr>
          <p:cNvSpPr txBox="1"/>
          <p:nvPr/>
        </p:nvSpPr>
        <p:spPr>
          <a:xfrm>
            <a:off x="225630" y="1310070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Forced (modal solution)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A07898-BC03-461A-8C72-2DEDCCD0414E}"/>
              </a:ext>
            </a:extLst>
          </p:cNvPr>
          <p:cNvSpPr txBox="1"/>
          <p:nvPr/>
        </p:nvSpPr>
        <p:spPr>
          <a:xfrm>
            <a:off x="225630" y="1736274"/>
            <a:ext cx="117681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rgbClr val="FF0000"/>
                </a:solidFill>
              </a:rPr>
              <a:t>Set-up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i="1" dirty="0"/>
              <a:t>Forcing frequencies</a:t>
            </a:r>
            <a:r>
              <a:rPr lang="en-GB" sz="1400" dirty="0"/>
              <a:t>: 20 Hz – 150 Hz, step size = 1 Hz;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Set the appropriate values for the analysis in the </a:t>
            </a:r>
            <a:r>
              <a:rPr lang="en-GB" sz="1400" i="1" dirty="0"/>
              <a:t>Lanczos Data </a:t>
            </a:r>
            <a:r>
              <a:rPr lang="en-GB" sz="1400" dirty="0"/>
              <a:t>section.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Damping</a:t>
            </a:r>
            <a:r>
              <a:rPr lang="en-GB" sz="1400" dirty="0"/>
              <a:t>: apply a 0.5% constant damping (critical) at all frequencies.</a:t>
            </a:r>
            <a:endParaRPr lang="en-GB" sz="1400" b="1" dirty="0"/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Loads:</a:t>
            </a:r>
            <a:r>
              <a:rPr lang="en-GB" sz="1400" dirty="0"/>
              <a:t> use the table constructor to import the .txt files </a:t>
            </a:r>
            <a:r>
              <a:rPr lang="en-GB" sz="1400" dirty="0">
                <a:sym typeface="Wingdings" panose="05000000000000000000" pitchFamily="2" charset="2"/>
              </a:rPr>
              <a:t> create 4 frequency excitation sets, then apply a unit load in the +Z direction for each one of them at the corresponding node.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ym typeface="Wingdings" panose="05000000000000000000" pitchFamily="2" charset="2"/>
            </a:endParaRPr>
          </a:p>
          <a:p>
            <a:r>
              <a:rPr lang="en-GB" sz="1400" b="1" i="1" dirty="0">
                <a:solidFill>
                  <a:srgbClr val="FF0000"/>
                </a:solidFill>
              </a:rPr>
              <a:t>Output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Request the </a:t>
            </a:r>
            <a:r>
              <a:rPr lang="en-GB" sz="1400" b="1" dirty="0"/>
              <a:t>magnitude</a:t>
            </a:r>
            <a:r>
              <a:rPr lang="en-GB" sz="1400" dirty="0"/>
              <a:t> of the  </a:t>
            </a:r>
            <a:r>
              <a:rPr lang="en-GB" sz="1400" b="1" dirty="0"/>
              <a:t>acceleration </a:t>
            </a:r>
            <a:r>
              <a:rPr lang="en-GB" sz="1400" dirty="0"/>
              <a:t>at nodes 25171,  10445, 20197,  5386</a:t>
            </a:r>
            <a:endParaRPr lang="en-GB" sz="1400" b="1" dirty="0"/>
          </a:p>
          <a:p>
            <a:endParaRPr lang="en-GB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0521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90F0E2-C5CA-4C0D-82B2-B5E9952A2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661" y="839102"/>
            <a:ext cx="3824568" cy="51797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26AE6DC-0273-419B-A111-784A2DDAF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5895" y="941195"/>
            <a:ext cx="1700420" cy="22515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9139D0-3044-49A1-9ADE-2175C2310B81}"/>
              </a:ext>
            </a:extLst>
          </p:cNvPr>
          <p:cNvSpPr txBox="1"/>
          <p:nvPr/>
        </p:nvSpPr>
        <p:spPr>
          <a:xfrm>
            <a:off x="8069919" y="1805348"/>
            <a:ext cx="3813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Plots can be exported by right-clicking on the curve end selecting </a:t>
            </a:r>
            <a:r>
              <a:rPr lang="en-GB" sz="1400" b="1" dirty="0"/>
              <a:t>Export</a:t>
            </a: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EA0CA8-1E22-44E1-8813-3748823AD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5895" y="3767371"/>
            <a:ext cx="1798595" cy="22515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22FA79-EE0E-4295-8B30-1C492B2E15BD}"/>
              </a:ext>
            </a:extLst>
          </p:cNvPr>
          <p:cNvSpPr txBox="1"/>
          <p:nvPr/>
        </p:nvSpPr>
        <p:spPr>
          <a:xfrm>
            <a:off x="8139767" y="4631524"/>
            <a:ext cx="3674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Axes may be modified by right-clicking on the axis name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DD2732-FC58-4B34-B849-6112F8F244C9}"/>
              </a:ext>
            </a:extLst>
          </p:cNvPr>
          <p:cNvSpPr txBox="1"/>
          <p:nvPr/>
        </p:nvSpPr>
        <p:spPr>
          <a:xfrm>
            <a:off x="225631" y="190006"/>
            <a:ext cx="4132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Info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8840AE-08A0-4B84-835F-4D638A683F43}"/>
              </a:ext>
            </a:extLst>
          </p:cNvPr>
          <p:cNvSpPr/>
          <p:nvPr/>
        </p:nvSpPr>
        <p:spPr>
          <a:xfrm>
            <a:off x="5927324" y="3767372"/>
            <a:ext cx="5844466" cy="22515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9215DA-2ACA-4E2C-A30D-7BA4B95736F8}"/>
              </a:ext>
            </a:extLst>
          </p:cNvPr>
          <p:cNvSpPr/>
          <p:nvPr/>
        </p:nvSpPr>
        <p:spPr>
          <a:xfrm>
            <a:off x="5927324" y="839101"/>
            <a:ext cx="5844466" cy="235242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518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324</Words>
  <Application>Microsoft Office PowerPoint</Application>
  <PresentationFormat>Widescreen</PresentationFormat>
  <Paragraphs>72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Gabrielli</dc:creator>
  <cp:lastModifiedBy>Alberto Gabrielli</cp:lastModifiedBy>
  <cp:revision>17</cp:revision>
  <dcterms:created xsi:type="dcterms:W3CDTF">2020-02-19T09:38:39Z</dcterms:created>
  <dcterms:modified xsi:type="dcterms:W3CDTF">2020-02-20T09:33:47Z</dcterms:modified>
</cp:coreProperties>
</file>